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9" r:id="rId11"/>
    <p:sldId id="266" r:id="rId12"/>
    <p:sldId id="270" r:id="rId13"/>
    <p:sldId id="271" r:id="rId14"/>
    <p:sldId id="265" r:id="rId15"/>
    <p:sldId id="272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7247"/>
    <a:srgbClr val="B3B6C5"/>
    <a:srgbClr val="68ADAD"/>
    <a:srgbClr val="9B8456"/>
    <a:srgbClr val="6FB05D"/>
    <a:srgbClr val="BCBDB7"/>
    <a:srgbClr val="2E3349"/>
    <a:srgbClr val="8895BB"/>
    <a:srgbClr val="161922"/>
    <a:srgbClr val="BD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  <p:guide orient="horz" pos="3181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028949" y="1816271"/>
            <a:ext cx="6470650" cy="3625850"/>
            <a:chOff x="3028949" y="1816271"/>
            <a:chExt cx="6470650" cy="36258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DEBC19-3368-4779-9D66-CF5EC66FC0C3}"/>
                </a:ext>
              </a:extLst>
            </p:cNvPr>
            <p:cNvGrpSpPr/>
            <p:nvPr/>
          </p:nvGrpSpPr>
          <p:grpSpPr>
            <a:xfrm>
              <a:off x="3028949" y="1816271"/>
              <a:ext cx="6470650" cy="3625850"/>
              <a:chOff x="3039110" y="1800860"/>
              <a:chExt cx="6470650" cy="362585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1FDF2819-529C-4628-85FE-8F6DADBF377E}"/>
                  </a:ext>
                </a:extLst>
              </p:cNvPr>
              <p:cNvSpPr/>
              <p:nvPr/>
            </p:nvSpPr>
            <p:spPr>
              <a:xfrm>
                <a:off x="3039110" y="1800860"/>
                <a:ext cx="6470650" cy="3625850"/>
              </a:xfrm>
              <a:prstGeom prst="roundRect">
                <a:avLst>
                  <a:gd name="adj" fmla="val 1159"/>
                </a:avLst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473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163EB8C2-384D-483F-B24E-A9CBF2995135}"/>
                  </a:ext>
                </a:extLst>
              </p:cNvPr>
              <p:cNvSpPr/>
              <p:nvPr/>
            </p:nvSpPr>
            <p:spPr>
              <a:xfrm>
                <a:off x="3081020" y="2118360"/>
                <a:ext cx="6386830" cy="3226255"/>
              </a:xfrm>
              <a:prstGeom prst="roundRect">
                <a:avLst>
                  <a:gd name="adj" fmla="val 1159"/>
                </a:avLst>
              </a:prstGeom>
              <a:solidFill>
                <a:schemeClr val="tx1">
                  <a:alpha val="50000"/>
                </a:schemeClr>
              </a:solidFill>
              <a:ln w="25400">
                <a:solidFill>
                  <a:srgbClr val="2E2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2FF72E3-A064-4424-8D75-90C4EA8A64E6}"/>
                </a:ext>
              </a:extLst>
            </p:cNvPr>
            <p:cNvGrpSpPr/>
            <p:nvPr/>
          </p:nvGrpSpPr>
          <p:grpSpPr>
            <a:xfrm>
              <a:off x="3117850" y="2200274"/>
              <a:ext cx="3108325" cy="279401"/>
              <a:chOff x="3121024" y="2566565"/>
              <a:chExt cx="3108325" cy="29845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B7993EB-6E3D-4383-9A89-2E86D85BF823}"/>
                  </a:ext>
                </a:extLst>
              </p:cNvPr>
              <p:cNvSpPr/>
              <p:nvPr/>
            </p:nvSpPr>
            <p:spPr>
              <a:xfrm>
                <a:off x="3121024" y="2566565"/>
                <a:ext cx="3108325" cy="298450"/>
              </a:xfrm>
              <a:prstGeom prst="roundRect">
                <a:avLst>
                  <a:gd name="adj" fmla="val 14632"/>
                </a:avLst>
              </a:prstGeom>
              <a:solidFill>
                <a:srgbClr val="2D2822"/>
              </a:solidFill>
              <a:ln w="19050">
                <a:solidFill>
                  <a:srgbClr val="877C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711B5B6-C8DB-4894-8C80-00E4DC360922}"/>
                  </a:ext>
                </a:extLst>
              </p:cNvPr>
              <p:cNvSpPr/>
              <p:nvPr/>
            </p:nvSpPr>
            <p:spPr>
              <a:xfrm>
                <a:off x="5200650" y="2598315"/>
                <a:ext cx="996950" cy="234950"/>
              </a:xfrm>
              <a:prstGeom prst="roundRect">
                <a:avLst/>
              </a:prstGeom>
              <a:solidFill>
                <a:srgbClr val="ECD9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rgbClr val="2D282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Lv. 77</a:t>
                </a:r>
                <a:endParaRPr lang="ko-KR" altLang="en-US" sz="900" dirty="0">
                  <a:solidFill>
                    <a:srgbClr val="2D282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1D69A7F-E2C7-4230-9C95-509E3463F058}"/>
                  </a:ext>
                </a:extLst>
              </p:cNvPr>
              <p:cNvSpPr/>
              <p:nvPr/>
            </p:nvSpPr>
            <p:spPr>
              <a:xfrm>
                <a:off x="4180681" y="2598315"/>
                <a:ext cx="996950" cy="234950"/>
              </a:xfrm>
              <a:prstGeom prst="roundRect">
                <a:avLst/>
              </a:prstGeom>
              <a:solidFill>
                <a:srgbClr val="2D28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rgbClr val="ECD9BB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Lv. 72</a:t>
                </a:r>
                <a:endParaRPr lang="ko-KR" altLang="en-US" sz="9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87516CB-3E52-4C56-AA51-8DDF62782887}"/>
                  </a:ext>
                </a:extLst>
              </p:cNvPr>
              <p:cNvSpPr/>
              <p:nvPr/>
            </p:nvSpPr>
            <p:spPr>
              <a:xfrm>
                <a:off x="3160713" y="2598315"/>
                <a:ext cx="996950" cy="234950"/>
              </a:xfrm>
              <a:prstGeom prst="roundRect">
                <a:avLst/>
              </a:prstGeom>
              <a:solidFill>
                <a:srgbClr val="2D28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rgbClr val="ECD9BB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Lv. 1</a:t>
                </a:r>
                <a:endParaRPr lang="ko-KR" altLang="en-US" sz="9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57A0D6-3F13-4FE9-8A3A-186ED3DB8C01}"/>
                </a:ext>
              </a:extLst>
            </p:cNvPr>
            <p:cNvGrpSpPr/>
            <p:nvPr/>
          </p:nvGrpSpPr>
          <p:grpSpPr>
            <a:xfrm>
              <a:off x="3117849" y="2537355"/>
              <a:ext cx="3108325" cy="2790295"/>
              <a:chOff x="6885768" y="2279914"/>
              <a:chExt cx="3076576" cy="2790295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BB3C62F-5CA6-4484-83F3-305B5B02BE5E}"/>
                  </a:ext>
                </a:extLst>
              </p:cNvPr>
              <p:cNvSpPr/>
              <p:nvPr/>
            </p:nvSpPr>
            <p:spPr>
              <a:xfrm>
                <a:off x="6885768" y="2279914"/>
                <a:ext cx="3076576" cy="2790295"/>
              </a:xfrm>
              <a:prstGeom prst="roundRect">
                <a:avLst>
                  <a:gd name="adj" fmla="val 2011"/>
                </a:avLst>
              </a:prstGeom>
              <a:solidFill>
                <a:srgbClr val="161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20E3193-DEF3-40D1-BB0C-4C8E67778FE9}"/>
                  </a:ext>
                </a:extLst>
              </p:cNvPr>
              <p:cNvSpPr/>
              <p:nvPr/>
            </p:nvSpPr>
            <p:spPr>
              <a:xfrm>
                <a:off x="6941648" y="2967355"/>
                <a:ext cx="2964816" cy="1994904"/>
              </a:xfrm>
              <a:prstGeom prst="roundRect">
                <a:avLst>
                  <a:gd name="adj" fmla="val 2011"/>
                </a:avLst>
              </a:prstGeom>
              <a:solidFill>
                <a:srgbClr val="2025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DBA586-2D3B-4539-9416-A136220BC83D}"/>
                </a:ext>
              </a:extLst>
            </p:cNvPr>
            <p:cNvGrpSpPr/>
            <p:nvPr/>
          </p:nvGrpSpPr>
          <p:grpSpPr>
            <a:xfrm>
              <a:off x="3191355" y="2584467"/>
              <a:ext cx="523875" cy="523875"/>
              <a:chOff x="3533774" y="2566565"/>
              <a:chExt cx="523875" cy="523875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596C913-64EC-46C3-AEEF-2F057D4A9EF9}"/>
                  </a:ext>
                </a:extLst>
              </p:cNvPr>
              <p:cNvSpPr/>
              <p:nvPr/>
            </p:nvSpPr>
            <p:spPr>
              <a:xfrm>
                <a:off x="3533774" y="2566565"/>
                <a:ext cx="523875" cy="523875"/>
              </a:xfrm>
              <a:prstGeom prst="roundRect">
                <a:avLst>
                  <a:gd name="adj" fmla="val 5767"/>
                </a:avLst>
              </a:prstGeom>
              <a:solidFill>
                <a:srgbClr val="000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6" name="Picture 2" descr="Pin em dmc">
                <a:extLst>
                  <a:ext uri="{FF2B5EF4-FFF2-40B4-BE49-F238E27FC236}">
                    <a16:creationId xmlns:a16="http://schemas.microsoft.com/office/drawing/2014/main" id="{3A08D4C5-56F6-4C53-B69F-61E8992B2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9251" y="2582042"/>
                <a:ext cx="492919" cy="492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A9B8EA-1065-4F7B-AE46-B29E91433CB1}"/>
                </a:ext>
              </a:extLst>
            </p:cNvPr>
            <p:cNvSpPr txBox="1"/>
            <p:nvPr/>
          </p:nvSpPr>
          <p:spPr>
            <a:xfrm>
              <a:off x="3734988" y="2543583"/>
              <a:ext cx="6679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D5B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베오울프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A1AF8D-0658-4DF9-ADC3-058EAA316E89}"/>
                </a:ext>
              </a:extLst>
            </p:cNvPr>
            <p:cNvSpPr txBox="1"/>
            <p:nvPr/>
          </p:nvSpPr>
          <p:spPr>
            <a:xfrm>
              <a:off x="3730707" y="2706931"/>
              <a:ext cx="7603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rgbClr val="7F6C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에픽</a:t>
              </a:r>
              <a:r>
                <a:rPr lang="ko-KR" altLang="en-US" sz="800" dirty="0">
                  <a:solidFill>
                    <a:srgbClr val="7F6C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800" dirty="0" err="1">
                  <a:solidFill>
                    <a:srgbClr val="7F6C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건틀렛</a:t>
              </a:r>
              <a:endParaRPr lang="ko-KR" altLang="en-US" sz="800" dirty="0">
                <a:solidFill>
                  <a:srgbClr val="7F6C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7675B6-47D2-48EB-9B21-584E91F9D4AF}"/>
                </a:ext>
              </a:extLst>
            </p:cNvPr>
            <p:cNvSpPr txBox="1"/>
            <p:nvPr/>
          </p:nvSpPr>
          <p:spPr>
            <a:xfrm>
              <a:off x="3730707" y="2842708"/>
              <a:ext cx="1862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2950-3150 </a:t>
              </a:r>
              <a:r>
                <a:rPr lang="ko-KR" altLang="en-US" sz="700" dirty="0">
                  <a:solidFill>
                    <a:srgbClr val="81807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초당 공격력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06959-6CDC-4EE2-BAF4-2A98CFE52ACD}"/>
                </a:ext>
              </a:extLst>
            </p:cNvPr>
            <p:cNvSpPr txBox="1"/>
            <p:nvPr/>
          </p:nvSpPr>
          <p:spPr>
            <a:xfrm>
              <a:off x="3241682" y="3250795"/>
              <a:ext cx="424419" cy="1669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7A83B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기본 옵션</a:t>
              </a:r>
              <a:endParaRPr lang="en-US" altLang="ko-KR" sz="800" dirty="0">
                <a:solidFill>
                  <a:srgbClr val="7A83B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32FBBB-4DAB-45BB-A2A7-B4CD560FFB7F}"/>
                </a:ext>
              </a:extLst>
            </p:cNvPr>
            <p:cNvSpPr txBox="1"/>
            <p:nvPr/>
          </p:nvSpPr>
          <p:spPr>
            <a:xfrm>
              <a:off x="3241682" y="3441452"/>
              <a:ext cx="667944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7D404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지속성 공격력</a:t>
              </a:r>
              <a:endParaRPr lang="en-US" altLang="ko-KR" sz="900" dirty="0">
                <a:solidFill>
                  <a:srgbClr val="7D40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444F84-511A-4210-BD1B-6DB6212BE690}"/>
                </a:ext>
              </a:extLst>
            </p:cNvPr>
            <p:cNvSpPr txBox="1"/>
            <p:nvPr/>
          </p:nvSpPr>
          <p:spPr>
            <a:xfrm>
              <a:off x="3241682" y="3611862"/>
              <a:ext cx="566735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BDB4A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치명타 확률</a:t>
              </a:r>
              <a:endParaRPr lang="en-US" altLang="ko-KR" sz="900" dirty="0">
                <a:solidFill>
                  <a:srgbClr val="BDB4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45D835-E596-4170-9DFD-52E8181766C2}"/>
                </a:ext>
              </a:extLst>
            </p:cNvPr>
            <p:cNvSpPr txBox="1"/>
            <p:nvPr/>
          </p:nvSpPr>
          <p:spPr>
            <a:xfrm>
              <a:off x="3241682" y="3776192"/>
              <a:ext cx="321468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BDB4A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방어력</a:t>
              </a:r>
              <a:endParaRPr lang="en-US" altLang="ko-KR" sz="900" dirty="0">
                <a:solidFill>
                  <a:srgbClr val="BDB4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7EB86A-7108-4543-AC32-1C3592ABA6A0}"/>
                </a:ext>
              </a:extLst>
            </p:cNvPr>
            <p:cNvSpPr txBox="1"/>
            <p:nvPr/>
          </p:nvSpPr>
          <p:spPr>
            <a:xfrm>
              <a:off x="3241682" y="3945332"/>
              <a:ext cx="321468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90A3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체력</a:t>
              </a:r>
              <a:endParaRPr lang="en-US" altLang="ko-KR" sz="900" dirty="0">
                <a:solidFill>
                  <a:srgbClr val="90A3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C5532-9D96-4025-B35A-9D752F47D45F}"/>
                </a:ext>
              </a:extLst>
            </p:cNvPr>
            <p:cNvSpPr txBox="1"/>
            <p:nvPr/>
          </p:nvSpPr>
          <p:spPr>
            <a:xfrm>
              <a:off x="3241682" y="4109662"/>
              <a:ext cx="321468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90A3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방어력</a:t>
              </a:r>
              <a:endParaRPr lang="en-US" altLang="ko-KR" sz="900" dirty="0">
                <a:solidFill>
                  <a:srgbClr val="90A3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8C6678-3A23-4AB7-BC1B-D8F4CBF96F80}"/>
                </a:ext>
              </a:extLst>
            </p:cNvPr>
            <p:cNvSpPr txBox="1"/>
            <p:nvPr/>
          </p:nvSpPr>
          <p:spPr>
            <a:xfrm>
              <a:off x="3241682" y="4274663"/>
              <a:ext cx="454106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 감소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D9CEFF-4B1C-4668-BC7A-0590ABC8B3AC}"/>
                </a:ext>
              </a:extLst>
            </p:cNvPr>
            <p:cNvSpPr txBox="1"/>
            <p:nvPr/>
          </p:nvSpPr>
          <p:spPr>
            <a:xfrm>
              <a:off x="3950453" y="3441452"/>
              <a:ext cx="490577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685-750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76A128-BF38-4D23-8233-14EF3F70DADF}"/>
                </a:ext>
              </a:extLst>
            </p:cNvPr>
            <p:cNvSpPr txBox="1"/>
            <p:nvPr/>
          </p:nvSpPr>
          <p:spPr>
            <a:xfrm>
              <a:off x="3849243" y="3611862"/>
              <a:ext cx="490577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%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746C25-C988-47E9-B565-3D7DD67E4809}"/>
                </a:ext>
              </a:extLst>
            </p:cNvPr>
            <p:cNvSpPr txBox="1"/>
            <p:nvPr/>
          </p:nvSpPr>
          <p:spPr>
            <a:xfrm>
              <a:off x="3603975" y="3776192"/>
              <a:ext cx="490577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150-165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00D5DD-9944-4C10-BE31-72EFB4EFA9C3}"/>
                </a:ext>
              </a:extLst>
            </p:cNvPr>
            <p:cNvSpPr txBox="1"/>
            <p:nvPr/>
          </p:nvSpPr>
          <p:spPr>
            <a:xfrm>
              <a:off x="3514698" y="3945332"/>
              <a:ext cx="490577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+24.0%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B793E8-9663-41CD-84B7-753AAD8583C1}"/>
                </a:ext>
              </a:extLst>
            </p:cNvPr>
            <p:cNvSpPr txBox="1"/>
            <p:nvPr/>
          </p:nvSpPr>
          <p:spPr>
            <a:xfrm>
              <a:off x="3603954" y="4109662"/>
              <a:ext cx="490577" cy="1877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+24.0%</a:t>
              </a:r>
              <a:endPara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E9787-AC22-4E45-95C5-31F4BD757E07}"/>
                </a:ext>
              </a:extLst>
            </p:cNvPr>
            <p:cNvSpPr txBox="1"/>
            <p:nvPr/>
          </p:nvSpPr>
          <p:spPr>
            <a:xfrm>
              <a:off x="3730707" y="4264661"/>
              <a:ext cx="490577" cy="2077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90.0</a:t>
              </a:r>
              <a:endParaRPr lang="en-US" altLang="ko-KR" sz="9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0E3446-2A42-467A-87F4-2E8539320AC6}"/>
                </a:ext>
              </a:extLst>
            </p:cNvPr>
            <p:cNvSpPr txBox="1"/>
            <p:nvPr/>
          </p:nvSpPr>
          <p:spPr>
            <a:xfrm>
              <a:off x="3241682" y="4459204"/>
              <a:ext cx="1345405" cy="1669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800" dirty="0" err="1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이세계</a:t>
              </a:r>
              <a:r>
                <a:rPr lang="ko-KR" altLang="en-US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용병 </a:t>
              </a:r>
              <a:r>
                <a:rPr lang="ko-KR" altLang="en-US" sz="800" dirty="0" err="1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슬로스</a:t>
              </a:r>
              <a:r>
                <a:rPr lang="ko-KR" altLang="en-US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전용</a:t>
              </a:r>
              <a:r>
                <a:rPr lang="en-US" altLang="ko-KR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6EFA2C-9711-479C-8F70-ACECCB8A3556}"/>
                </a:ext>
              </a:extLst>
            </p:cNvPr>
            <p:cNvSpPr txBox="1"/>
            <p:nvPr/>
          </p:nvSpPr>
          <p:spPr>
            <a:xfrm>
              <a:off x="3241682" y="4614188"/>
              <a:ext cx="277176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전투의 함성의 범위가 증가하고</a:t>
              </a:r>
              <a:r>
                <a:rPr lang="en-US" altLang="ko-KR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도발의 지속 시간 </a:t>
              </a:r>
              <a:r>
                <a:rPr lang="en-US" altLang="ko-KR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 증가합니다</a:t>
              </a:r>
              <a:r>
                <a:rPr lang="en-US" altLang="ko-KR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en-US" altLang="ko-KR" sz="800" dirty="0">
                <a:solidFill>
                  <a:srgbClr val="B3B6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E81C39-E22F-4ACA-B250-12429D2C4E7B}"/>
                </a:ext>
              </a:extLst>
            </p:cNvPr>
            <p:cNvSpPr txBox="1"/>
            <p:nvPr/>
          </p:nvSpPr>
          <p:spPr>
            <a:xfrm>
              <a:off x="6300688" y="3848196"/>
              <a:ext cx="6017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8895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스킬 정보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06252" y="3803120"/>
              <a:ext cx="3108324" cy="1524530"/>
              <a:chOff x="6298251" y="3822796"/>
              <a:chExt cx="3108324" cy="152453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38F784C-57B9-4707-8F53-4D3AB5D5AF82}"/>
                  </a:ext>
                </a:extLst>
              </p:cNvPr>
              <p:cNvSpPr/>
              <p:nvPr/>
            </p:nvSpPr>
            <p:spPr>
              <a:xfrm>
                <a:off x="6298251" y="3822796"/>
                <a:ext cx="3108324" cy="1524530"/>
              </a:xfrm>
              <a:prstGeom prst="roundRect">
                <a:avLst>
                  <a:gd name="adj" fmla="val 4112"/>
                </a:avLst>
              </a:prstGeom>
              <a:solidFill>
                <a:srgbClr val="161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7DFA80E-FADB-4705-B85C-DF39A8BD11B3}"/>
                  </a:ext>
                </a:extLst>
              </p:cNvPr>
              <p:cNvCxnSpPr/>
              <p:nvPr/>
            </p:nvCxnSpPr>
            <p:spPr>
              <a:xfrm>
                <a:off x="6388100" y="4063640"/>
                <a:ext cx="2978150" cy="0"/>
              </a:xfrm>
              <a:prstGeom prst="line">
                <a:avLst/>
              </a:prstGeom>
              <a:ln w="9525">
                <a:solidFill>
                  <a:srgbClr val="2E33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2" descr="gt airborne">
              <a:extLst>
                <a:ext uri="{FF2B5EF4-FFF2-40B4-BE49-F238E27FC236}">
                  <a16:creationId xmlns:a16="http://schemas.microsoft.com/office/drawing/2014/main" id="{05E8510C-15E7-48B0-AC46-8DDCE6EF4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00" y="4154275"/>
              <a:ext cx="455947" cy="45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C6BCE0-5D79-45A6-905D-1515B20B4E75}"/>
                </a:ext>
              </a:extLst>
            </p:cNvPr>
            <p:cNvSpPr txBox="1"/>
            <p:nvPr/>
          </p:nvSpPr>
          <p:spPr>
            <a:xfrm>
              <a:off x="6860050" y="4098040"/>
              <a:ext cx="9583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BCBD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어퍼컷</a:t>
              </a:r>
              <a:r>
                <a:rPr lang="ko-KR" altLang="en-US" sz="1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en-US" altLang="ko-KR" sz="10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Lv.9</a:t>
              </a:r>
              <a:endParaRPr lang="ko-KR" altLang="en-US" sz="1000" dirty="0">
                <a:solidFill>
                  <a:srgbClr val="9B84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B815FD-18FE-4CF9-918B-BD286A316173}"/>
                </a:ext>
              </a:extLst>
            </p:cNvPr>
            <p:cNvSpPr txBox="1"/>
            <p:nvPr/>
          </p:nvSpPr>
          <p:spPr>
            <a:xfrm>
              <a:off x="6860050" y="4320040"/>
              <a:ext cx="22617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공격력</a:t>
              </a:r>
              <a:r>
                <a:rPr lang="en-US" altLang="ko-KR" sz="8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초당 공격력의 </a:t>
              </a:r>
              <a:r>
                <a:rPr lang="en-US" altLang="ko-KR" sz="800" dirty="0" smtClean="0">
                  <a:solidFill>
                    <a:srgbClr val="6FB05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</a:t>
              </a:r>
              <a:r>
                <a:rPr lang="en-US" altLang="ko-KR" sz="800" dirty="0" smtClean="0">
                  <a:solidFill>
                    <a:srgbClr val="6FB05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%</a:t>
              </a:r>
              <a:endParaRPr lang="ko-KR" altLang="en-US" sz="800" dirty="0">
                <a:solidFill>
                  <a:srgbClr val="6FB0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C75DAC-A7A2-499D-A231-D7CAAEB8D5D0}"/>
                </a:ext>
              </a:extLst>
            </p:cNvPr>
            <p:cNvSpPr txBox="1"/>
            <p:nvPr/>
          </p:nvSpPr>
          <p:spPr>
            <a:xfrm>
              <a:off x="6860049" y="4474613"/>
              <a:ext cx="22617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충전 시간</a:t>
              </a:r>
              <a:r>
                <a:rPr lang="en-US" altLang="ko-KR" sz="8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en-US" altLang="ko-KR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r>
                <a:rPr lang="ko-KR" altLang="en-US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</a:t>
              </a:r>
              <a:endParaRPr lang="ko-KR" altLang="en-US" sz="800" dirty="0">
                <a:solidFill>
                  <a:srgbClr val="9B84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1D3AFE-A83E-4EB7-ACEC-74B52DDA30AF}"/>
                </a:ext>
              </a:extLst>
            </p:cNvPr>
            <p:cNvSpPr txBox="1"/>
            <p:nvPr/>
          </p:nvSpPr>
          <p:spPr>
            <a:xfrm>
              <a:off x="6844047" y="4664530"/>
              <a:ext cx="2261725" cy="33855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근접한 적을 강하게 올려 쳐</a:t>
              </a:r>
              <a:r>
                <a:rPr lang="en-US" altLang="ko-KR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800" dirty="0" smtClean="0">
                  <a:solidFill>
                    <a:srgbClr val="68ADA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에어본</a:t>
              </a:r>
              <a:r>
                <a:rPr lang="ko-KR" altLang="en-US" sz="800" dirty="0" smtClean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상태로 </a:t>
              </a:r>
              <a:r>
                <a:rPr lang="ko-KR" altLang="en-US" sz="800" dirty="0">
                  <a:solidFill>
                    <a:srgbClr val="9B84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만듭니다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E3446-2A42-467A-87F4-2E8539320AC6}"/>
                </a:ext>
              </a:extLst>
            </p:cNvPr>
            <p:cNvSpPr txBox="1"/>
            <p:nvPr/>
          </p:nvSpPr>
          <p:spPr>
            <a:xfrm>
              <a:off x="3241682" y="4789973"/>
              <a:ext cx="1345405" cy="1669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800" dirty="0" err="1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이세계</a:t>
              </a:r>
              <a:r>
                <a:rPr lang="ko-KR" altLang="en-US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용병 </a:t>
              </a:r>
              <a:r>
                <a:rPr lang="ko-KR" altLang="en-US" sz="800" dirty="0" err="1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슬로스</a:t>
              </a:r>
              <a:r>
                <a:rPr lang="ko-KR" altLang="en-US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전용</a:t>
              </a:r>
              <a:r>
                <a:rPr lang="en-US" altLang="ko-KR" sz="800" dirty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6EFA2C-9711-479C-8F70-ACECCB8A3556}"/>
                </a:ext>
              </a:extLst>
            </p:cNvPr>
            <p:cNvSpPr txBox="1"/>
            <p:nvPr/>
          </p:nvSpPr>
          <p:spPr>
            <a:xfrm>
              <a:off x="3241682" y="4953837"/>
              <a:ext cx="2771768" cy="1669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 기술 레벨 </a:t>
              </a:r>
              <a:r>
                <a:rPr lang="en-US" altLang="ko-KR" sz="800" dirty="0" smtClean="0">
                  <a:solidFill>
                    <a:srgbClr val="B3B6C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+2</a:t>
              </a:r>
              <a:endParaRPr lang="en-US" altLang="ko-KR" sz="800" dirty="0">
                <a:solidFill>
                  <a:srgbClr val="B3B6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56300" y="1873250"/>
              <a:ext cx="64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rgbClr val="8772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장비 정보</a:t>
              </a:r>
              <a:endParaRPr lang="ko-KR" altLang="en-US" sz="900" dirty="0">
                <a:solidFill>
                  <a:srgbClr val="8772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7" y="1859086"/>
            <a:ext cx="5582497" cy="31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38503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452785" y="1153682"/>
            <a:ext cx="313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 공격 모션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2881" y="5058384"/>
            <a:ext cx="4206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잽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82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57" y="2624137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52785" y="1153682"/>
            <a:ext cx="313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전용 무기 스킬 공격 모션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2881" y="5058384"/>
            <a:ext cx="420623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ㅁㅁㅁㅁㅁ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82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57" y="2624137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52785" y="1153682"/>
            <a:ext cx="313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연계기</a:t>
            </a:r>
            <a:r>
              <a:rPr lang="ko-KR" altLang="en-US" dirty="0" smtClean="0">
                <a:solidFill>
                  <a:schemeClr val="bg1"/>
                </a:solidFill>
              </a:rPr>
              <a:t> 공격 모션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2881" y="5058384"/>
            <a:ext cx="420623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ㅁㅁㅁㅁㅁ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98382"/>
              </p:ext>
            </p:extLst>
          </p:nvPr>
        </p:nvGraphicFramePr>
        <p:xfrm>
          <a:off x="1533493" y="1520760"/>
          <a:ext cx="9125014" cy="1942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94759">
                  <a:extLst>
                    <a:ext uri="{9D8B030D-6E8A-4147-A177-3AD203B41FA5}">
                      <a16:colId xmlns:a16="http://schemas.microsoft.com/office/drawing/2014/main" val="38692516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5865764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4258057940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3842549266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582070661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715297955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292863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251784307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16888873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47500834"/>
                    </a:ext>
                  </a:extLst>
                </a:gridCol>
              </a:tblGrid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83317641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0720724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73490792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83886156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679422010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954085656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89003758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2783751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7881" y="4161693"/>
            <a:ext cx="601623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속성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 별로 어느정도 균형이 맞지만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균형이 맞지 않는 상태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화 속성과 지 속성이 포지션 불균형이 심함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</p:spTree>
    <p:extLst>
      <p:ext uri="{BB962C8B-B14F-4D97-AF65-F5344CB8AC3E}">
        <p14:creationId xmlns:p14="http://schemas.microsoft.com/office/powerpoint/2010/main" val="38732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977" y="6110245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5" y="1529450"/>
            <a:ext cx="3966609" cy="3995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64099"/>
              </p:ext>
            </p:extLst>
          </p:nvPr>
        </p:nvGraphicFramePr>
        <p:xfrm>
          <a:off x="7316084" y="1520825"/>
          <a:ext cx="1629938" cy="399577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4969">
                  <a:extLst>
                    <a:ext uri="{9D8B030D-6E8A-4147-A177-3AD203B41FA5}">
                      <a16:colId xmlns:a16="http://schemas.microsoft.com/office/drawing/2014/main" val="2360379768"/>
                    </a:ext>
                  </a:extLst>
                </a:gridCol>
                <a:gridCol w="814969">
                  <a:extLst>
                    <a:ext uri="{9D8B030D-6E8A-4147-A177-3AD203B41FA5}">
                      <a16:colId xmlns:a16="http://schemas.microsoft.com/office/drawing/2014/main" val="320349119"/>
                    </a:ext>
                  </a:extLst>
                </a:gridCol>
              </a:tblGrid>
              <a:tr h="2497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업데이트 순서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2862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396575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93253820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909000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76417137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전사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56044049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0471192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986128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0987049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285511887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69214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15732289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563685903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82014932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25168504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err="1">
                          <a:effectLst/>
                        </a:rPr>
                        <a:t>지원가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9466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3655" y="1543746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1625" y="1514557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483169" y="1528074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16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213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4401" y="3606323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93634" y="5293138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090551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육체적으로 강력해 보이는 외모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과하다 싶을 수준의 근육질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090550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528762"/>
            <a:ext cx="5448300" cy="3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6" name="Picture 4" descr="Imat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93" y="1526528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30091" y="1520825"/>
            <a:ext cx="3777241" cy="1273323"/>
            <a:chOff x="7434841" y="1457058"/>
            <a:chExt cx="3777241" cy="1273323"/>
          </a:xfrm>
        </p:grpSpPr>
        <p:cxnSp>
          <p:nvCxnSpPr>
            <p:cNvPr id="3" name="직선 연결선 2"/>
            <p:cNvCxnSpPr>
              <a:endCxn id="7" idx="1"/>
            </p:cNvCxnSpPr>
            <p:nvPr/>
          </p:nvCxnSpPr>
          <p:spPr>
            <a:xfrm>
              <a:off x="7434841" y="2093720"/>
              <a:ext cx="15638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8998721" y="1457058"/>
              <a:ext cx="2213361" cy="127332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날카로운 징이 달린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너클의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형태</a:t>
              </a:r>
            </a:p>
          </p:txBody>
        </p:sp>
      </p:grp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3238500" y="3143250"/>
            <a:ext cx="1504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" y="2424112"/>
            <a:ext cx="2781300" cy="143827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과도하게 느껴질 만큼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근육이 포인트</a:t>
            </a: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7023100" y="5481712"/>
            <a:ext cx="2070871" cy="4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3971" y="4845050"/>
            <a:ext cx="2213361" cy="127332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몸에 딱 떨어지는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군복 하의와 전투화</a:t>
            </a:r>
          </a:p>
        </p:txBody>
      </p:sp>
      <p:pic>
        <p:nvPicPr>
          <p:cNvPr id="3074" name="Picture 2" descr="G마켓 - 사막색/전투복/상하의 BDU세트/태양의 후예/군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6023" y="3370796"/>
            <a:ext cx="1469254" cy="1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너클/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9" y="94861"/>
            <a:ext cx="1894618" cy="14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52908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 smtClean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정신적으로도 육체적으로도 지쳐 버렸다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28752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 smtClean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7327" y="2452409"/>
            <a:ext cx="369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전장에서 동료 죽는 이미지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7327" y="5210849"/>
            <a:ext cx="369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좌절을 극복하는 이미지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17802" y="2012870"/>
            <a:ext cx="5103495" cy="3610451"/>
            <a:chOff x="5317802" y="2012870"/>
            <a:chExt cx="5103495" cy="3610451"/>
          </a:xfrm>
        </p:grpSpPr>
        <p:grpSp>
          <p:nvGrpSpPr>
            <p:cNvPr id="19" name="그룹 18"/>
            <p:cNvGrpSpPr/>
            <p:nvPr/>
          </p:nvGrpSpPr>
          <p:grpSpPr>
            <a:xfrm>
              <a:off x="5317802" y="2012870"/>
              <a:ext cx="5103495" cy="3610451"/>
              <a:chOff x="5324031" y="2014537"/>
              <a:chExt cx="5103495" cy="3610451"/>
            </a:xfrm>
          </p:grpSpPr>
          <p:sp>
            <p:nvSpPr>
              <p:cNvPr id="3" name="모서리가 둥근 직사각형 2"/>
              <p:cNvSpPr/>
              <p:nvPr/>
            </p:nvSpPr>
            <p:spPr>
              <a:xfrm>
                <a:off x="5324031" y="2014537"/>
                <a:ext cx="5103495" cy="3610451"/>
              </a:xfrm>
              <a:prstGeom prst="roundRect">
                <a:avLst>
                  <a:gd name="adj" fmla="val 2155"/>
                </a:avLst>
              </a:prstGeom>
              <a:solidFill>
                <a:schemeClr val="tx1">
                  <a:alpha val="50000"/>
                </a:schemeClr>
              </a:solidFill>
              <a:ln>
                <a:solidFill>
                  <a:srgbClr val="43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358004" y="2047875"/>
                <a:ext cx="5010150" cy="301625"/>
                <a:chOff x="5372292" y="2509837"/>
                <a:chExt cx="5010150" cy="301625"/>
              </a:xfrm>
            </p:grpSpPr>
            <p:sp>
              <p:nvSpPr>
                <p:cNvPr id="6" name="모서리가 둥근 직사각형 5"/>
                <p:cNvSpPr/>
                <p:nvPr/>
              </p:nvSpPr>
              <p:spPr>
                <a:xfrm>
                  <a:off x="5372292" y="2509837"/>
                  <a:ext cx="5010150" cy="301625"/>
                </a:xfrm>
                <a:prstGeom prst="roundRect">
                  <a:avLst/>
                </a:prstGeom>
                <a:solidFill>
                  <a:srgbClr val="2D2A25"/>
                </a:solidFill>
                <a:ln>
                  <a:solidFill>
                    <a:srgbClr val="9182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/>
                <p:cNvGrpSpPr/>
                <p:nvPr/>
              </p:nvGrpSpPr>
              <p:grpSpPr>
                <a:xfrm>
                  <a:off x="5396107" y="2534649"/>
                  <a:ext cx="4962378" cy="253293"/>
                  <a:chOff x="5396107" y="2534649"/>
                  <a:chExt cx="4962378" cy="253293"/>
                </a:xfrm>
              </p:grpSpPr>
              <p:sp>
                <p:nvSpPr>
                  <p:cNvPr id="8" name="모서리가 둥근 직사각형 7"/>
                  <p:cNvSpPr/>
                  <p:nvPr/>
                </p:nvSpPr>
                <p:spPr>
                  <a:xfrm>
                    <a:off x="7058313" y="2534649"/>
                    <a:ext cx="1638108" cy="252000"/>
                  </a:xfrm>
                  <a:prstGeom prst="roundRect">
                    <a:avLst/>
                  </a:prstGeom>
                  <a:solidFill>
                    <a:srgbClr val="ECD9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rgbClr val="271D1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보유 능력</a:t>
                    </a:r>
                  </a:p>
                </p:txBody>
              </p:sp>
              <p:sp>
                <p:nvSpPr>
                  <p:cNvPr id="9" name="모서리가 둥근 직사각형 8"/>
                  <p:cNvSpPr/>
                  <p:nvPr/>
                </p:nvSpPr>
                <p:spPr>
                  <a:xfrm>
                    <a:off x="5396107" y="2534649"/>
                    <a:ext cx="1638108" cy="252000"/>
                  </a:xfrm>
                  <a:prstGeom prst="roundRect">
                    <a:avLst/>
                  </a:prstGeom>
                  <a:solidFill>
                    <a:srgbClr val="271D1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rgbClr val="ECD9BB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프로필</a:t>
                    </a:r>
                  </a:p>
                </p:txBody>
              </p:sp>
              <p:sp>
                <p:nvSpPr>
                  <p:cNvPr id="10" name="모서리가 둥근 직사각형 9"/>
                  <p:cNvSpPr/>
                  <p:nvPr/>
                </p:nvSpPr>
                <p:spPr>
                  <a:xfrm>
                    <a:off x="8720377" y="2535942"/>
                    <a:ext cx="1638108" cy="252000"/>
                  </a:xfrm>
                  <a:prstGeom prst="roundRect">
                    <a:avLst/>
                  </a:prstGeom>
                  <a:solidFill>
                    <a:srgbClr val="271D1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rgbClr val="ECD9BB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진행도</a:t>
                    </a:r>
                  </a:p>
                </p:txBody>
              </p:sp>
            </p:grpSp>
          </p:grpSp>
          <p:sp>
            <p:nvSpPr>
              <p:cNvPr id="15" name="모서리가 둥근 직사각형 14"/>
              <p:cNvSpPr/>
              <p:nvPr/>
            </p:nvSpPr>
            <p:spPr>
              <a:xfrm>
                <a:off x="5358004" y="2374312"/>
                <a:ext cx="5010150" cy="3226388"/>
              </a:xfrm>
              <a:prstGeom prst="roundRect">
                <a:avLst>
                  <a:gd name="adj" fmla="val 2155"/>
                </a:avLst>
              </a:prstGeom>
              <a:solidFill>
                <a:schemeClr val="tx1">
                  <a:alpha val="50000"/>
                </a:schemeClr>
              </a:solidFill>
              <a:ln>
                <a:solidFill>
                  <a:srgbClr val="2E23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2"/>
              <a:srcRect l="63670" t="23253" r="30449" b="64386"/>
              <a:stretch/>
            </p:blipFill>
            <p:spPr>
              <a:xfrm>
                <a:off x="7351825" y="2519363"/>
                <a:ext cx="535781" cy="5334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2"/>
              <a:srcRect l="63626" t="37336" r="30261" b="49882"/>
              <a:stretch/>
            </p:blipFill>
            <p:spPr>
              <a:xfrm>
                <a:off x="7348538" y="3139440"/>
                <a:ext cx="533020" cy="55149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/>
              <a:srcRect l="63626" t="51663" r="30524" b="35423"/>
              <a:stretch/>
            </p:blipFill>
            <p:spPr>
              <a:xfrm>
                <a:off x="7348537" y="3777615"/>
                <a:ext cx="533020" cy="557213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2"/>
              <a:srcRect l="63626" t="73437" r="30472" b="14091"/>
              <a:stretch/>
            </p:blipFill>
            <p:spPr>
              <a:xfrm>
                <a:off x="7343823" y="4698682"/>
                <a:ext cx="537734" cy="538163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353335" y="2359612"/>
              <a:ext cx="7426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공격력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치명타 확률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체력 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방어력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 감소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카드 슬롯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err="1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화속성</a:t>
              </a: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저항</a:t>
              </a:r>
              <a:endParaRPr lang="en-US" altLang="ko-KR" sz="800" dirty="0">
                <a:solidFill>
                  <a:srgbClr val="9465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err="1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수속성</a:t>
              </a:r>
              <a:r>
                <a:rPr lang="ko-KR" altLang="en-US" sz="800" dirty="0">
                  <a:solidFill>
                    <a:srgbClr val="94654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저항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6952" y="2359612"/>
              <a:ext cx="7426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643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3%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32,815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532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en-US" altLang="ko-KR" sz="800" dirty="0" smtClean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en-US" altLang="ko-KR" sz="8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-30%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</a:t>
              </a:r>
              <a:endParaRPr lang="ko-KR" altLang="en-US" sz="8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8282" y="4171945"/>
              <a:ext cx="112395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파티</a:t>
              </a:r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 </a:t>
              </a: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방어력 </a:t>
              </a:r>
              <a:r>
                <a:rPr lang="en-US" altLang="ko-KR" sz="7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+ 45.0% </a:t>
              </a:r>
              <a:endParaRPr lang="ko-KR" altLang="en-US" sz="7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955074" y="2505076"/>
              <a:ext cx="2276475" cy="119062"/>
            </a:xfrm>
            <a:prstGeom prst="rect">
              <a:avLst/>
            </a:prstGeom>
            <a:solidFill>
              <a:srgbClr val="1C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rgbClr val="5445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955073" y="3144442"/>
              <a:ext cx="2276475" cy="119062"/>
            </a:xfrm>
            <a:prstGeom prst="rect">
              <a:avLst/>
            </a:prstGeom>
            <a:solidFill>
              <a:srgbClr val="1C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rgbClr val="5445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 공격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955072" y="3758565"/>
              <a:ext cx="2276475" cy="119062"/>
            </a:xfrm>
            <a:prstGeom prst="rect">
              <a:avLst/>
            </a:prstGeom>
            <a:solidFill>
              <a:srgbClr val="1C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 err="1">
                  <a:solidFill>
                    <a:srgbClr val="5445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연계기</a:t>
              </a:r>
              <a:endParaRPr lang="ko-KR" altLang="en-US" sz="600" dirty="0">
                <a:solidFill>
                  <a:srgbClr val="5445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955072" y="4679632"/>
              <a:ext cx="2276475" cy="119062"/>
            </a:xfrm>
            <a:prstGeom prst="rect">
              <a:avLst/>
            </a:prstGeom>
            <a:solidFill>
              <a:srgbClr val="1C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rgbClr val="5445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955072" y="2648950"/>
              <a:ext cx="2276475" cy="402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 err="1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건틀렛</a:t>
              </a:r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700" dirty="0" err="1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악세사리</a:t>
              </a:r>
              <a:endParaRPr lang="ko-KR" altLang="en-US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955072" y="3289316"/>
              <a:ext cx="2276475" cy="402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용병술</a:t>
              </a:r>
              <a:endParaRPr lang="en-US" altLang="ko-KR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기본 공격 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가까운 적에게 빠르게 돌진하여 공격합니다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전투의 함성 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큰 소리를 내어 주변의 적을 도발하고 적의 방어력을 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초간 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20% </a:t>
              </a:r>
              <a:r>
                <a:rPr lang="ko-KR" altLang="en-US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시킵니다</a:t>
              </a:r>
              <a:r>
                <a:rPr lang="en-US" altLang="ko-KR" sz="45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45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956564" y="3899867"/>
              <a:ext cx="2276475" cy="402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 err="1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라이징</a:t>
              </a: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700" dirty="0" smtClean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드래곤</a:t>
              </a:r>
              <a:endParaRPr lang="en-US" altLang="ko-KR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적을 강한 힘으로 공중에 띄운 후 땅으로 내려 찍으며</a:t>
              </a:r>
              <a:endParaRPr lang="en-US" altLang="ko-KR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주변의 적에게 강인함의 </a:t>
              </a:r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n% </a:t>
              </a: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만큼 피해를 줍니다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55072" y="4823506"/>
              <a:ext cx="2276475" cy="402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유대감</a:t>
              </a:r>
              <a:endParaRPr lang="en-US" altLang="ko-KR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살아있는 팀원의 수에 비례해 방어력이 최대 </a:t>
              </a:r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50%</a:t>
              </a:r>
              <a:r>
                <a:rPr lang="ko-KR" altLang="en-US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증가 합니다</a:t>
              </a:r>
              <a:r>
                <a:rPr lang="en-US" altLang="ko-KR" sz="700" dirty="0">
                  <a:solidFill>
                    <a:srgbClr val="ECD9B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00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4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712</Words>
  <Application>Microsoft Office PowerPoint</Application>
  <PresentationFormat>와이드스크린</PresentationFormat>
  <Paragraphs>249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108</cp:revision>
  <dcterms:created xsi:type="dcterms:W3CDTF">2021-03-29T02:11:06Z</dcterms:created>
  <dcterms:modified xsi:type="dcterms:W3CDTF">2021-03-31T03:59:55Z</dcterms:modified>
</cp:coreProperties>
</file>